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</p:embeddedFont>
    <p:embeddedFont>
      <p:font typeface="Poppi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260807" y="2230735"/>
            <a:ext cx="4448439" cy="4448439"/>
          </a:xfrm>
          <a:custGeom>
            <a:avLst/>
            <a:gdLst/>
            <a:ahLst/>
            <a:cxnLst/>
            <a:rect l="l" t="t" r="r" b="b"/>
            <a:pathLst>
              <a:path w="4448439" h="4448439">
                <a:moveTo>
                  <a:pt x="0" y="0"/>
                </a:moveTo>
                <a:lnTo>
                  <a:pt x="4448438" y="0"/>
                </a:lnTo>
                <a:lnTo>
                  <a:pt x="4448438" y="4448438"/>
                </a:lnTo>
                <a:lnTo>
                  <a:pt x="0" y="4448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228216" y="2747439"/>
            <a:ext cx="10152807" cy="315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Hydra Credential cracking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8216" y="6202251"/>
            <a:ext cx="6915784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L’esercizio di oggi prevede il cracking delle credenziali di un servizio specifico di un nuovo utente creato ad hoc per lo svolgimento dell’esercizio stesso.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6544" y="9590597"/>
            <a:ext cx="2261671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099">
                <a:solidFill>
                  <a:srgbClr val="D9D9D9"/>
                </a:solidFill>
                <a:latin typeface="Poppins"/>
              </a:rPr>
              <a:t>Mattia Chiriatti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23216" y="3770596"/>
            <a:ext cx="6915784" cy="183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 err="1">
                <a:solidFill>
                  <a:srgbClr val="D9D9D9"/>
                </a:solidFill>
                <a:latin typeface="Poppins"/>
              </a:rPr>
              <a:t>Verificato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e attestator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che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il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servizio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è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attivo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,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passiamo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alla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fase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di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attacco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.</a:t>
            </a:r>
          </a:p>
          <a:p>
            <a:pPr>
              <a:lnSpc>
                <a:spcPts val="2880"/>
              </a:lnSpc>
            </a:pPr>
            <a:endParaRPr lang="en-US" dirty="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dirty="0" err="1">
                <a:solidFill>
                  <a:srgbClr val="D9D9D9"/>
                </a:solidFill>
                <a:latin typeface="Poppins"/>
              </a:rPr>
              <a:t>Avviamo</a:t>
            </a:r>
            <a:r>
              <a:rPr lang="en-US" dirty="0">
                <a:solidFill>
                  <a:srgbClr val="D9D9D9"/>
                </a:solidFill>
                <a:latin typeface="Poppins"/>
              </a:rPr>
              <a:t> Hydra </a:t>
            </a:r>
            <a:r>
              <a:rPr lang="en-US" dirty="0" err="1">
                <a:solidFill>
                  <a:srgbClr val="D9D9D9"/>
                </a:solidFill>
                <a:latin typeface="Poppins"/>
              </a:rPr>
              <a:t>su</a:t>
            </a:r>
            <a:r>
              <a:rPr lang="en-US" dirty="0">
                <a:solidFill>
                  <a:srgbClr val="D9D9D9"/>
                </a:solidFill>
                <a:latin typeface="Poppins"/>
              </a:rPr>
              <a:t> Kali Linux, </a:t>
            </a:r>
            <a:r>
              <a:rPr lang="en-US" dirty="0" err="1">
                <a:solidFill>
                  <a:srgbClr val="D9D9D9"/>
                </a:solidFill>
                <a:latin typeface="Poppins"/>
              </a:rPr>
              <a:t>specificando</a:t>
            </a:r>
            <a:r>
              <a:rPr lang="en-US" dirty="0">
                <a:solidFill>
                  <a:srgbClr val="D9D9D9"/>
                </a:solidFill>
                <a:latin typeface="Poppins"/>
              </a:rPr>
              <a:t> il nuovo IP e </a:t>
            </a:r>
            <a:r>
              <a:rPr lang="en-US" dirty="0" err="1">
                <a:solidFill>
                  <a:srgbClr val="D9D9D9"/>
                </a:solidFill>
                <a:latin typeface="Poppins"/>
              </a:rPr>
              <a:t>su</a:t>
            </a:r>
            <a:r>
              <a:rPr lang="en-US" dirty="0">
                <a:solidFill>
                  <a:srgbClr val="D9D9D9"/>
                </a:solidFill>
                <a:latin typeface="Poppins"/>
              </a:rPr>
              <a:t> quale </a:t>
            </a:r>
            <a:r>
              <a:rPr lang="en-US" dirty="0" err="1">
                <a:solidFill>
                  <a:srgbClr val="D9D9D9"/>
                </a:solidFill>
                <a:latin typeface="Poppins"/>
              </a:rPr>
              <a:t>servizio</a:t>
            </a:r>
            <a:r>
              <a:rPr lang="en-US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dirty="0" err="1">
                <a:solidFill>
                  <a:srgbClr val="D9D9D9"/>
                </a:solidFill>
                <a:latin typeface="Poppins"/>
              </a:rPr>
              <a:t>vogliamo</a:t>
            </a:r>
            <a:r>
              <a:rPr lang="en-US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dirty="0" err="1">
                <a:solidFill>
                  <a:srgbClr val="D9D9D9"/>
                </a:solidFill>
                <a:latin typeface="Poppins"/>
              </a:rPr>
              <a:t>effettuare</a:t>
            </a:r>
            <a:r>
              <a:rPr lang="en-US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dirty="0" err="1">
                <a:solidFill>
                  <a:srgbClr val="D9D9D9"/>
                </a:solidFill>
                <a:latin typeface="Poppins"/>
              </a:rPr>
              <a:t>l’attacco</a:t>
            </a:r>
            <a:r>
              <a:rPr lang="en-US" dirty="0">
                <a:solidFill>
                  <a:srgbClr val="D9D9D9"/>
                </a:solidFill>
                <a:latin typeface="Poppins"/>
              </a:rPr>
              <a:t>.</a:t>
            </a:r>
            <a:endParaRPr lang="en-US" sz="1800" dirty="0">
              <a:solidFill>
                <a:srgbClr val="D9D9D9"/>
              </a:solidFill>
              <a:latin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 dirty="0" err="1">
                <a:solidFill>
                  <a:srgbClr val="D9D9D9"/>
                </a:solidFill>
                <a:latin typeface="Poppins Bold"/>
              </a:rPr>
              <a:t>Metasploitable</a:t>
            </a:r>
            <a:endParaRPr lang="en-US" sz="2199" dirty="0">
              <a:solidFill>
                <a:srgbClr val="D9D9D9"/>
              </a:solidFill>
              <a:latin typeface="Poppins Bold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8592262-EEBA-B9CD-EF29-66399DEF7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3605439"/>
            <a:ext cx="10918537" cy="199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6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81000" y="4036125"/>
            <a:ext cx="6915784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D9D9D9"/>
                </a:solidFill>
                <a:latin typeface="Poppins"/>
              </a:rPr>
              <a:t>Dopo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qualche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minuto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,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ecco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che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Hydra ha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intercettato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le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credenziali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che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stavamo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cercando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 dirty="0" err="1">
                <a:solidFill>
                  <a:srgbClr val="D9D9D9"/>
                </a:solidFill>
                <a:latin typeface="Poppins Bold"/>
              </a:rPr>
              <a:t>Metasploitable</a:t>
            </a:r>
            <a:endParaRPr lang="en-US" sz="2199" dirty="0">
              <a:solidFill>
                <a:srgbClr val="D9D9D9"/>
              </a:solidFill>
              <a:latin typeface="Poppins Bold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21F1090-6815-0339-5C52-FF9EF8DEC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450" y="3226242"/>
            <a:ext cx="9550158" cy="28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878526" y="2018292"/>
            <a:ext cx="9943788" cy="5196959"/>
          </a:xfrm>
          <a:custGeom>
            <a:avLst/>
            <a:gdLst/>
            <a:ahLst/>
            <a:cxnLst/>
            <a:rect l="l" t="t" r="r" b="b"/>
            <a:pathLst>
              <a:path w="9943788" h="5196959">
                <a:moveTo>
                  <a:pt x="0" y="0"/>
                </a:moveTo>
                <a:lnTo>
                  <a:pt x="9943788" y="0"/>
                </a:lnTo>
                <a:lnTo>
                  <a:pt x="9943788" y="5196959"/>
                </a:lnTo>
                <a:lnTo>
                  <a:pt x="0" y="519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510832" y="3134437"/>
            <a:ext cx="6915784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Creiamo un nuovo user tramite il comando “adduser nuovo_username”, impostando la password.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In questo caso, abbiamo scelto test_user come username e testpass come password.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Subito dopo, avviamo il servizio SSH col comando “service ssh start”</a:t>
            </a:r>
          </a:p>
        </p:txBody>
      </p:sp>
      <p:sp>
        <p:nvSpPr>
          <p:cNvPr id="9" name="Freeform 9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944484" y="2615657"/>
            <a:ext cx="9866461" cy="4047447"/>
          </a:xfrm>
          <a:custGeom>
            <a:avLst/>
            <a:gdLst/>
            <a:ahLst/>
            <a:cxnLst/>
            <a:rect l="l" t="t" r="r" b="b"/>
            <a:pathLst>
              <a:path w="9866461" h="4047447">
                <a:moveTo>
                  <a:pt x="0" y="0"/>
                </a:moveTo>
                <a:lnTo>
                  <a:pt x="9866460" y="0"/>
                </a:lnTo>
                <a:lnTo>
                  <a:pt x="9866460" y="4047447"/>
                </a:lnTo>
                <a:lnTo>
                  <a:pt x="0" y="4047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1028700" y="3774421"/>
            <a:ext cx="6915784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Dopo aver avviato il servizio SSH, testiamo la connessione col nuovo utente col comando: ssh username@IP_Kali, come in figura</a:t>
            </a:r>
          </a:p>
        </p:txBody>
      </p:sp>
      <p:sp>
        <p:nvSpPr>
          <p:cNvPr id="9" name="Freeform 9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150570" y="2615657"/>
            <a:ext cx="9898984" cy="4242422"/>
          </a:xfrm>
          <a:custGeom>
            <a:avLst/>
            <a:gdLst/>
            <a:ahLst/>
            <a:cxnLst/>
            <a:rect l="l" t="t" r="r" b="b"/>
            <a:pathLst>
              <a:path w="9898984" h="4242422">
                <a:moveTo>
                  <a:pt x="0" y="0"/>
                </a:moveTo>
                <a:lnTo>
                  <a:pt x="9898984" y="0"/>
                </a:lnTo>
                <a:lnTo>
                  <a:pt x="9898984" y="4242421"/>
                </a:lnTo>
                <a:lnTo>
                  <a:pt x="0" y="42424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1028700" y="3774421"/>
            <a:ext cx="6915784" cy="144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Prima di avviare il cracking con Hydra, provvediamo a scaricare le liste di cui lo stesso programma ha bisogno per trovare le credenziali col comando “sudo apt-get install seclists”</a:t>
            </a:r>
          </a:p>
        </p:txBody>
      </p:sp>
      <p:sp>
        <p:nvSpPr>
          <p:cNvPr id="9" name="Freeform 9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894076" y="2615657"/>
            <a:ext cx="10148005" cy="4186677"/>
          </a:xfrm>
          <a:custGeom>
            <a:avLst/>
            <a:gdLst/>
            <a:ahLst/>
            <a:cxnLst/>
            <a:rect l="l" t="t" r="r" b="b"/>
            <a:pathLst>
              <a:path w="10148005" h="4186677">
                <a:moveTo>
                  <a:pt x="0" y="0"/>
                </a:moveTo>
                <a:lnTo>
                  <a:pt x="10148005" y="0"/>
                </a:lnTo>
                <a:lnTo>
                  <a:pt x="10148005" y="4186677"/>
                </a:lnTo>
                <a:lnTo>
                  <a:pt x="0" y="4186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513485" y="3040215"/>
            <a:ext cx="6915784" cy="32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Scaricate le liste, possiamo procedere con il cracking delle credenziali del nuovo user con Hydra.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Il comando da utilizzare è il seguente: hydra -L file_di_testo.txt -P file_di_testo.txt IP_Kali -t4 ssh.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Con lo switch -V, come in figura, vedremo chiaramente ogni tentativo effettuato da Hydra nel cracking, fino a quando non troverà le giuste credenziali.</a:t>
            </a:r>
          </a:p>
        </p:txBody>
      </p:sp>
      <p:sp>
        <p:nvSpPr>
          <p:cNvPr id="9" name="Freeform 9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7700694" y="3322199"/>
            <a:ext cx="10427045" cy="2428578"/>
          </a:xfrm>
          <a:custGeom>
            <a:avLst/>
            <a:gdLst/>
            <a:ahLst/>
            <a:cxnLst/>
            <a:rect l="l" t="t" r="r" b="b"/>
            <a:pathLst>
              <a:path w="10427045" h="2428578">
                <a:moveTo>
                  <a:pt x="0" y="0"/>
                </a:moveTo>
                <a:lnTo>
                  <a:pt x="10427045" y="0"/>
                </a:lnTo>
                <a:lnTo>
                  <a:pt x="10427045" y="2428578"/>
                </a:lnTo>
                <a:lnTo>
                  <a:pt x="0" y="2428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530658" y="3847386"/>
            <a:ext cx="6915784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Dopo qualche minuto, Hydra ci fornirà le credenziali che stavamo cercando: test_user come username, testpass come password, come in figura.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SSH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7729531" y="2019578"/>
            <a:ext cx="10271197" cy="5044517"/>
          </a:xfrm>
          <a:custGeom>
            <a:avLst/>
            <a:gdLst/>
            <a:ahLst/>
            <a:cxnLst/>
            <a:rect l="l" t="t" r="r" b="b"/>
            <a:pathLst>
              <a:path w="10271197" h="5044517">
                <a:moveTo>
                  <a:pt x="0" y="0"/>
                </a:moveTo>
                <a:lnTo>
                  <a:pt x="10271198" y="0"/>
                </a:lnTo>
                <a:lnTo>
                  <a:pt x="10271198" y="5044517"/>
                </a:lnTo>
                <a:lnTo>
                  <a:pt x="0" y="5044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530658" y="3847386"/>
            <a:ext cx="6915784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Proviamo con un altro servizio, il servizio FTP.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FTP è un protocollo che si occupa del trasferimento dei file da un host a un altro.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Iniziamo con l’installare il protocollo sul nostro Kali, come in figura.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FTP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7839837" y="1966804"/>
            <a:ext cx="10193962" cy="5846722"/>
          </a:xfrm>
          <a:custGeom>
            <a:avLst/>
            <a:gdLst/>
            <a:ahLst/>
            <a:cxnLst/>
            <a:rect l="l" t="t" r="r" b="b"/>
            <a:pathLst>
              <a:path w="10193962" h="5846722">
                <a:moveTo>
                  <a:pt x="0" y="0"/>
                </a:moveTo>
                <a:lnTo>
                  <a:pt x="10193963" y="0"/>
                </a:lnTo>
                <a:lnTo>
                  <a:pt x="10193963" y="5846723"/>
                </a:lnTo>
                <a:lnTo>
                  <a:pt x="0" y="58467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530658" y="3847386"/>
            <a:ext cx="6915784" cy="32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Una volta installato e avviato il protocollo FTP, possiamo passare al cracking delle credenziali.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Apriamo una sessione in Hydra col comando in figura, specificando quale servizio vogliamo andare a crackare con la sigla “ftp” quasi alla fine della stringa di codice.</a:t>
            </a:r>
          </a:p>
          <a:p>
            <a:pPr>
              <a:lnSpc>
                <a:spcPts val="2880"/>
              </a:lnSpc>
            </a:pPr>
            <a:endParaRPr lang="en-US" sz="180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Dopo qualche minuto, ecco che Hydra ci propone le credenziali che stavamo aspettando!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Protocollo FTP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447047" y="8186014"/>
            <a:ext cx="1812253" cy="1812253"/>
          </a:xfrm>
          <a:custGeom>
            <a:avLst/>
            <a:gdLst/>
            <a:ahLst/>
            <a:cxnLst/>
            <a:rect l="l" t="t" r="r" b="b"/>
            <a:pathLst>
              <a:path w="1812253" h="1812253">
                <a:moveTo>
                  <a:pt x="0" y="0"/>
                </a:moveTo>
                <a:lnTo>
                  <a:pt x="1812253" y="0"/>
                </a:lnTo>
                <a:lnTo>
                  <a:pt x="1812253" y="1812253"/>
                </a:lnTo>
                <a:lnTo>
                  <a:pt x="0" y="1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530658" y="3847386"/>
            <a:ext cx="6915784" cy="220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 err="1">
                <a:solidFill>
                  <a:srgbClr val="D9D9D9"/>
                </a:solidFill>
                <a:latin typeface="Poppins"/>
              </a:rPr>
              <a:t>Proviamo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, a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questo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punto, a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crackare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le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credenziali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per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accedere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al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servizio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FTP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attivo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sulla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porta 21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della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macchina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virtuale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Metasploitable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.</a:t>
            </a:r>
          </a:p>
          <a:p>
            <a:pPr>
              <a:lnSpc>
                <a:spcPts val="2880"/>
              </a:lnSpc>
            </a:pPr>
            <a:endParaRPr lang="en-US" dirty="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D9D9D9"/>
                </a:solidFill>
                <a:latin typeface="Poppins"/>
              </a:rPr>
              <a:t>Dopo aver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effettuato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l’accesso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,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verifichiamo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che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il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servizio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FTP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sia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attivo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tramite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il commando “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nmap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–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sS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192.168.1.24.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8216" y="23394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D9D9D9"/>
                </a:solidFill>
                <a:latin typeface="Poppins Bold"/>
              </a:rPr>
              <a:t>Pratica S6/L3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32" y="1964951"/>
            <a:ext cx="2343784" cy="43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 dirty="0" err="1">
                <a:solidFill>
                  <a:srgbClr val="D9D9D9"/>
                </a:solidFill>
                <a:latin typeface="Poppins Bold"/>
              </a:rPr>
              <a:t>Metasploitable</a:t>
            </a:r>
            <a:endParaRPr lang="en-US" sz="2199" dirty="0">
              <a:solidFill>
                <a:srgbClr val="D9D9D9"/>
              </a:solidFill>
              <a:latin typeface="Poppins Bold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B351F79-8500-DFB4-28FC-327A11F7D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1954560"/>
            <a:ext cx="4014955" cy="56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09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499</Words>
  <Application>Microsoft Office PowerPoint</Application>
  <PresentationFormat>Personalizzato</PresentationFormat>
  <Paragraphs>53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Poppins Bold</vt:lpstr>
      <vt:lpstr>Calibri</vt:lpstr>
      <vt:lpstr>Poppins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Creiamo un nuovo user tramite</dc:title>
  <cp:lastModifiedBy>Mattia Chiriatti</cp:lastModifiedBy>
  <cp:revision>2</cp:revision>
  <dcterms:created xsi:type="dcterms:W3CDTF">2006-08-16T00:00:00Z</dcterms:created>
  <dcterms:modified xsi:type="dcterms:W3CDTF">2024-01-17T15:26:15Z</dcterms:modified>
  <dc:identifier>DAF6JZMNgqA</dc:identifier>
</cp:coreProperties>
</file>